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6" r:id="rId3"/>
    <p:sldId id="285" r:id="rId4"/>
    <p:sldId id="284" r:id="rId5"/>
    <p:sldId id="283" r:id="rId6"/>
    <p:sldId id="282" r:id="rId7"/>
    <p:sldId id="281" r:id="rId8"/>
    <p:sldId id="291" r:id="rId9"/>
    <p:sldId id="280" r:id="rId10"/>
    <p:sldId id="260" r:id="rId11"/>
    <p:sldId id="278" r:id="rId12"/>
    <p:sldId id="264" r:id="rId13"/>
    <p:sldId id="259" r:id="rId14"/>
    <p:sldId id="265" r:id="rId15"/>
    <p:sldId id="262" r:id="rId16"/>
    <p:sldId id="266" r:id="rId17"/>
    <p:sldId id="261" r:id="rId18"/>
    <p:sldId id="267" r:id="rId19"/>
    <p:sldId id="263" r:id="rId20"/>
    <p:sldId id="268" r:id="rId21"/>
    <p:sldId id="289" r:id="rId22"/>
    <p:sldId id="288" r:id="rId23"/>
    <p:sldId id="287" r:id="rId24"/>
    <p:sldId id="271" r:id="rId25"/>
    <p:sldId id="274" r:id="rId26"/>
    <p:sldId id="275" r:id="rId27"/>
    <p:sldId id="276" r:id="rId28"/>
    <p:sldId id="277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310AF-C945-CA6B-2783-7558F9ECBCD8}" v="3" dt="2020-12-11T00:26:11.280"/>
    <p1510:client id="{4B8231A3-E176-2C27-D9BB-388876E22B6F}" v="483" dt="2020-12-18T21:41:42.307"/>
    <p1510:client id="{E96E09DB-96C3-4740-BC2F-9E54F9D16924}" v="232" dt="2020-12-10T23:19:4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bcnews.go.com/ABC_Univision/video/masked-man-wrestling-traffic-mexico-city-1947734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SRTS Logo Clean.png">
            <a:extLst>
              <a:ext uri="{FF2B5EF4-FFF2-40B4-BE49-F238E27FC236}">
                <a16:creationId xmlns:a16="http://schemas.microsoft.com/office/drawing/2014/main" id="{9417BE99-BC35-4535-AFB6-BB6645AAFA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84" y="346167"/>
            <a:ext cx="1588946" cy="1588946"/>
          </a:xfrm>
          <a:prstGeom prst="rect">
            <a:avLst/>
          </a:prstGeom>
        </p:spPr>
      </p:pic>
      <p:pic>
        <p:nvPicPr>
          <p:cNvPr id="5" name="Picture 5" descr="noun_Backpack_1729150_000000_purchased.png">
            <a:extLst>
              <a:ext uri="{FF2B5EF4-FFF2-40B4-BE49-F238E27FC236}">
                <a16:creationId xmlns:a16="http://schemas.microsoft.com/office/drawing/2014/main" id="{52A761CD-4B90-45C4-85E8-7B34454277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52" y="346167"/>
            <a:ext cx="1547944" cy="1547944"/>
          </a:xfrm>
          <a:prstGeom prst="rect">
            <a:avLst/>
          </a:prstGeom>
        </p:spPr>
      </p:pic>
      <p:pic>
        <p:nvPicPr>
          <p:cNvPr id="7" name="Picture 7" descr="noun_Scooter_631476_000000_purchased.png">
            <a:extLst>
              <a:ext uri="{FF2B5EF4-FFF2-40B4-BE49-F238E27FC236}">
                <a16:creationId xmlns:a16="http://schemas.microsoft.com/office/drawing/2014/main" id="{228633BA-8ABC-445E-8458-1C5B92CDE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81" y="346167"/>
            <a:ext cx="1547948" cy="1547948"/>
          </a:xfrm>
          <a:prstGeom prst="rect">
            <a:avLst/>
          </a:prstGeom>
        </p:spPr>
      </p:pic>
      <p:pic>
        <p:nvPicPr>
          <p:cNvPr id="6" name="Picture 6" descr="noun_Rollerblading_221_000000_publicdomain.png">
            <a:extLst>
              <a:ext uri="{FF2B5EF4-FFF2-40B4-BE49-F238E27FC236}">
                <a16:creationId xmlns:a16="http://schemas.microsoft.com/office/drawing/2014/main" id="{032E4B4E-24D5-43BC-B1C0-E54E37DC4C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89" y="2639045"/>
            <a:ext cx="1588934" cy="1588934"/>
          </a:xfrm>
          <a:prstGeom prst="rect">
            <a:avLst/>
          </a:prstGeom>
        </p:spPr>
      </p:pic>
      <p:pic>
        <p:nvPicPr>
          <p:cNvPr id="9" name="Picture 9" descr="noun_82696_publicdomain.png">
            <a:extLst>
              <a:ext uri="{FF2B5EF4-FFF2-40B4-BE49-F238E27FC236}">
                <a16:creationId xmlns:a16="http://schemas.microsoft.com/office/drawing/2014/main" id="{A1F42D78-98D0-492E-84F1-A73C2DA156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242" y="4930536"/>
            <a:ext cx="1582664" cy="15826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cs typeface="Calibri Light"/>
              </a:rPr>
              <a:t>Youth Pedestrian Safety Lessons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7256" y="5446617"/>
            <a:ext cx="6465286" cy="523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cs typeface="Calibri"/>
              </a:rPr>
              <a:t>DAY 4 – PEDESTRIAN CHALLENGES</a:t>
            </a: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F754B0C-6FF6-4E2F-8A6A-329B8A2A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90BDC-BE70-4507-93CD-C0FE928C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98" y="216160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Calibri"/>
                <a:cs typeface="Calibri Light"/>
              </a:rPr>
              <a:t>Day 4: </a:t>
            </a:r>
            <a:r>
              <a:rPr lang="en-US" sz="3600" b="1">
                <a:latin typeface="Calibri"/>
                <a:cs typeface="Calibri"/>
              </a:rPr>
              <a:t>Peatónito Video (3:30 minutes)</a:t>
            </a:r>
          </a:p>
          <a:p>
            <a:pPr algn="ctr"/>
            <a:endParaRPr lang="en-US" sz="36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BFAF0-B92B-479D-B639-C874087D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ea typeface="+mn-lt"/>
                <a:cs typeface="+mn-lt"/>
                <a:hlinkClick r:id="rId3"/>
              </a:rPr>
              <a:t>https://abcnews.go.com/ABC_Univision/video/masked-man-wrestling-traffic-mexico-city-19477342</a:t>
            </a:r>
            <a:endParaRPr lang="en-US" sz="1800">
              <a:ea typeface="+mn-lt"/>
              <a:cs typeface="+mn-lt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1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262255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latin typeface="Calibri"/>
                <a:cs typeface="Calibri Light"/>
              </a:rPr>
              <a:t>Day 4, Activity 3: Walk to the Park </a:t>
            </a:r>
            <a:endParaRPr lang="en-US" sz="5400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13EFA-3726-40CE-9AE9-8DF0DCFBFB77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 in place</a:t>
            </a: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8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F3895E5-E01E-45DC-AA02-13EC62416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A80E0-13A1-4D91-B077-71ED7798C492}"/>
              </a:ext>
            </a:extLst>
          </p:cNvPr>
          <p:cNvSpPr txBox="1"/>
          <p:nvPr/>
        </p:nvSpPr>
        <p:spPr>
          <a:xfrm>
            <a:off x="353367" y="261257"/>
            <a:ext cx="3279112" cy="31700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ACTION: </a:t>
            </a:r>
            <a:endParaRPr lang="en-US"/>
          </a:p>
          <a:p>
            <a:pPr marL="457200" indent="-457200">
              <a:buFont typeface="Wingdings"/>
              <a:buChar char="ü"/>
            </a:pPr>
            <a:r>
              <a:rPr lang="en-US" sz="2800"/>
              <a:t>stop</a:t>
            </a:r>
            <a:r>
              <a:rPr lang="en-US" sz="2800" dirty="0"/>
              <a:t>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look left-right-left </a:t>
            </a:r>
            <a:endParaRPr lang="en-US" sz="2800"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walk 3 steps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stop</a:t>
            </a:r>
            <a:endParaRPr lang="en-US" sz="2800"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look-left-right-left</a:t>
            </a:r>
          </a:p>
          <a:p>
            <a:pPr marL="457200" indent="-457200">
              <a:buFont typeface="Wingdings"/>
              <a:buChar char="ü"/>
            </a:pPr>
            <a:r>
              <a:rPr lang="en-US" sz="2800"/>
              <a:t>continue running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92B64-4418-4525-9E1D-FDB54B9EF28B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ACTION:</a:t>
            </a:r>
            <a:r>
              <a:rPr lang="en-US" sz="3200"/>
              <a:t> run in place</a:t>
            </a:r>
          </a:p>
        </p:txBody>
      </p:sp>
    </p:spTree>
    <p:extLst>
      <p:ext uri="{BB962C8B-B14F-4D97-AF65-F5344CB8AC3E}">
        <p14:creationId xmlns:p14="http://schemas.microsoft.com/office/powerpoint/2010/main" val="11846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704C8C-B2E8-42F4-ADA2-B90AB3295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DBAC2-36A5-4591-BE6C-0B9BCFE5526D}"/>
              </a:ext>
            </a:extLst>
          </p:cNvPr>
          <p:cNvSpPr txBox="1"/>
          <p:nvPr/>
        </p:nvSpPr>
        <p:spPr>
          <a:xfrm>
            <a:off x="386862" y="286377"/>
            <a:ext cx="39238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walk in place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94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A94A-841C-4F06-9CD4-A2D603470305}"/>
              </a:ext>
            </a:extLst>
          </p:cNvPr>
          <p:cNvSpPr txBox="1"/>
          <p:nvPr/>
        </p:nvSpPr>
        <p:spPr>
          <a:xfrm>
            <a:off x="386862" y="286377"/>
            <a:ext cx="39238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 in place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64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BC400A-5852-4E28-8D0B-EA17CF7ED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333FA-7AAA-478F-8DD5-C3389FC55015}"/>
              </a:ext>
            </a:extLst>
          </p:cNvPr>
          <p:cNvSpPr txBox="1"/>
          <p:nvPr/>
        </p:nvSpPr>
        <p:spPr>
          <a:xfrm>
            <a:off x="8676752" y="294751"/>
            <a:ext cx="3279112" cy="31700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ACTION: </a:t>
            </a:r>
            <a:endParaRPr lang="en-US"/>
          </a:p>
          <a:p>
            <a:pPr marL="457200" indent="-457200">
              <a:buFont typeface="Wingdings"/>
              <a:buChar char="ü"/>
            </a:pPr>
            <a:r>
              <a:rPr lang="en-US" sz="2800"/>
              <a:t>stop</a:t>
            </a:r>
            <a:r>
              <a:rPr lang="en-US" sz="2800" dirty="0"/>
              <a:t>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look left-right-left </a:t>
            </a:r>
            <a:endParaRPr lang="en-US" sz="2800"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walk 3 steps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stop</a:t>
            </a:r>
            <a:endParaRPr lang="en-US" sz="2800">
              <a:cs typeface="Calibri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look-left-right-left</a:t>
            </a:r>
          </a:p>
          <a:p>
            <a:pPr marL="457200" indent="-457200">
              <a:buFont typeface="Wingdings"/>
              <a:buChar char="ü"/>
            </a:pPr>
            <a:r>
              <a:rPr lang="en-US" sz="2800"/>
              <a:t>continue running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3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BA7F1D-A78B-43CF-A31D-06BC0265C029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ACTION: </a:t>
            </a:r>
            <a:r>
              <a:rPr lang="en-US" sz="3200"/>
              <a:t>run in place</a:t>
            </a: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2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1D8B89-9792-4548-AC85-0AEA70EC5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" r="-78"/>
          <a:stretch/>
        </p:blipFill>
        <p:spPr>
          <a:xfrm>
            <a:off x="-47625" y="-567268"/>
            <a:ext cx="12242157" cy="743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83471-9B8A-4DE7-B6DC-A00DBE4B5D6E}"/>
              </a:ext>
            </a:extLst>
          </p:cNvPr>
          <p:cNvSpPr txBox="1"/>
          <p:nvPr/>
        </p:nvSpPr>
        <p:spPr>
          <a:xfrm>
            <a:off x="386862" y="286377"/>
            <a:ext cx="39238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walk in place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44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PEDESTRIAN: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 dirty="0">
                <a:latin typeface="Calibri"/>
                <a:cs typeface="Calibri Light"/>
              </a:rPr>
              <a:t>Someone who walks or moves about using </a:t>
            </a:r>
            <a:r>
              <a:rPr lang="en-US" sz="4000">
                <a:latin typeface="Calibri"/>
                <a:cs typeface="Calibri Light"/>
              </a:rPr>
              <a:t>a wheelchair.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Walk in place.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 descr="Sthelensbikebusped.JPG">
            <a:extLst>
              <a:ext uri="{FF2B5EF4-FFF2-40B4-BE49-F238E27FC236}">
                <a16:creationId xmlns:a16="http://schemas.microsoft.com/office/drawing/2014/main" id="{D268EEB4-8904-4ABA-B33F-ECAD6BAB5F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733"/>
            <a:ext cx="6527800" cy="43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1BFB5C-FD0D-4F40-8F9F-08064FF465A0}"/>
              </a:ext>
            </a:extLst>
          </p:cNvPr>
          <p:cNvSpPr txBox="1"/>
          <p:nvPr/>
        </p:nvSpPr>
        <p:spPr>
          <a:xfrm>
            <a:off x="386862" y="286377"/>
            <a:ext cx="39238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 in place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4673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PedCountdown.jpg">
            <a:extLst>
              <a:ext uri="{FF2B5EF4-FFF2-40B4-BE49-F238E27FC236}">
                <a16:creationId xmlns:a16="http://schemas.microsoft.com/office/drawing/2014/main" id="{6DB57A63-278D-4FF4-BBC0-3108D841D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79A724-2045-4BEE-9326-F663969966A8}"/>
              </a:ext>
            </a:extLst>
          </p:cNvPr>
          <p:cNvSpPr txBox="1">
            <a:spLocks/>
          </p:cNvSpPr>
          <p:nvPr/>
        </p:nvSpPr>
        <p:spPr>
          <a:xfrm>
            <a:off x="414867" y="138641"/>
            <a:ext cx="5573713" cy="12144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walk in place</a:t>
            </a:r>
          </a:p>
        </p:txBody>
      </p:sp>
    </p:spTree>
    <p:extLst>
      <p:ext uri="{BB962C8B-B14F-4D97-AF65-F5344CB8AC3E}">
        <p14:creationId xmlns:p14="http://schemas.microsoft.com/office/powerpoint/2010/main" val="327719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PedStopHand.jpg">
            <a:extLst>
              <a:ext uri="{FF2B5EF4-FFF2-40B4-BE49-F238E27FC236}">
                <a16:creationId xmlns:a16="http://schemas.microsoft.com/office/drawing/2014/main" id="{0AE8F24E-D6DC-4DDA-B43B-FF641A1EC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6E2DD1-589D-4AD6-A91B-F6326B9E2F57}"/>
              </a:ext>
            </a:extLst>
          </p:cNvPr>
          <p:cNvSpPr txBox="1">
            <a:spLocks/>
          </p:cNvSpPr>
          <p:nvPr/>
        </p:nvSpPr>
        <p:spPr>
          <a:xfrm>
            <a:off x="414867" y="205630"/>
            <a:ext cx="5573713" cy="12144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jump up and down and </a:t>
            </a:r>
            <a:r>
              <a:rPr lang="en-US" sz="2800" dirty="0">
                <a:latin typeface="Calibri"/>
                <a:cs typeface="Calibri Light"/>
              </a:rPr>
              <a:t>alternate putting your hand out like telling someone to stop</a:t>
            </a:r>
          </a:p>
        </p:txBody>
      </p:sp>
    </p:spTree>
    <p:extLst>
      <p:ext uri="{BB962C8B-B14F-4D97-AF65-F5344CB8AC3E}">
        <p14:creationId xmlns:p14="http://schemas.microsoft.com/office/powerpoint/2010/main" val="125255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PedWalk.jpg">
            <a:extLst>
              <a:ext uri="{FF2B5EF4-FFF2-40B4-BE49-F238E27FC236}">
                <a16:creationId xmlns:a16="http://schemas.microsoft.com/office/drawing/2014/main" id="{864BD293-DE59-428A-B6FC-2D69B895E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8CFBA5-D715-4F28-9E5C-43EBADDFCCBA}"/>
              </a:ext>
            </a:extLst>
          </p:cNvPr>
          <p:cNvSpPr txBox="1">
            <a:spLocks/>
          </p:cNvSpPr>
          <p:nvPr/>
        </p:nvSpPr>
        <p:spPr>
          <a:xfrm>
            <a:off x="414867" y="138641"/>
            <a:ext cx="5573713" cy="12144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look left-right-left, then start </a:t>
            </a:r>
            <a:r>
              <a:rPr lang="en-US" sz="2800" dirty="0">
                <a:latin typeface="Calibri"/>
                <a:cs typeface="Calibri Light"/>
              </a:rPr>
              <a:t>to run in place</a:t>
            </a:r>
          </a:p>
        </p:txBody>
      </p:sp>
    </p:spTree>
    <p:extLst>
      <p:ext uri="{BB962C8B-B14F-4D97-AF65-F5344CB8AC3E}">
        <p14:creationId xmlns:p14="http://schemas.microsoft.com/office/powerpoint/2010/main" val="3605035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B3E2A-37BF-4465-A26B-507D9ADBF0D5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 in place</a:t>
            </a:r>
          </a:p>
        </p:txBody>
      </p:sp>
    </p:spTree>
    <p:extLst>
      <p:ext uri="{BB962C8B-B14F-4D97-AF65-F5344CB8AC3E}">
        <p14:creationId xmlns:p14="http://schemas.microsoft.com/office/powerpoint/2010/main" val="107281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Cars parked on sidewalk, forcing pedestrian with strollers to the street,  when there's more than enough room in driveway. : mildlyinfuriating">
            <a:extLst>
              <a:ext uri="{FF2B5EF4-FFF2-40B4-BE49-F238E27FC236}">
                <a16:creationId xmlns:a16="http://schemas.microsoft.com/office/drawing/2014/main" id="{16C46F1D-A6DB-41A7-9A56-BFC6EC6BE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98F85-F554-4359-BB32-ABBAAE24669A}"/>
              </a:ext>
            </a:extLst>
          </p:cNvPr>
          <p:cNvSpPr txBox="1"/>
          <p:nvPr/>
        </p:nvSpPr>
        <p:spPr>
          <a:xfrm>
            <a:off x="386862" y="286377"/>
            <a:ext cx="392388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walk in place</a:t>
            </a:r>
            <a:endParaRPr lang="en-US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5978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58A4E-5CEF-4F9A-9018-58F33C543637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 in place</a:t>
            </a:r>
          </a:p>
        </p:txBody>
      </p:sp>
    </p:spTree>
    <p:extLst>
      <p:ext uri="{BB962C8B-B14F-4D97-AF65-F5344CB8AC3E}">
        <p14:creationId xmlns:p14="http://schemas.microsoft.com/office/powerpoint/2010/main" val="2292959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BF8495-5800-4E37-AA78-FF85F7116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B318C-8EAE-41BC-83F2-7F7D0F65E7F5}"/>
              </a:ext>
            </a:extLst>
          </p:cNvPr>
          <p:cNvSpPr txBox="1"/>
          <p:nvPr/>
        </p:nvSpPr>
        <p:spPr>
          <a:xfrm>
            <a:off x="353367" y="261257"/>
            <a:ext cx="3279112" cy="187743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ACTION: </a:t>
            </a:r>
            <a:endParaRPr lang="en-US"/>
          </a:p>
          <a:p>
            <a:pPr marL="457200" indent="-457200">
              <a:buFont typeface="Wingdings"/>
              <a:buChar char="ü"/>
            </a:pPr>
            <a:r>
              <a:rPr lang="en-US" sz="2800"/>
              <a:t>stop </a:t>
            </a: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ü"/>
            </a:pPr>
            <a:r>
              <a:rPr lang="en-US" sz="2800"/>
              <a:t>look-left-right-left</a:t>
            </a:r>
          </a:p>
          <a:p>
            <a:pPr marL="457200" indent="-457200">
              <a:buFont typeface="Wingdings"/>
              <a:buChar char="ü"/>
            </a:pPr>
            <a:r>
              <a:rPr lang="en-US" sz="2800"/>
              <a:t>continue running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68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44440-56B8-4FC3-9BBF-54C232CC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79BDA-68CE-462E-A4F0-585278833DA3}"/>
              </a:ext>
            </a:extLst>
          </p:cNvPr>
          <p:cNvSpPr txBox="1"/>
          <p:nvPr/>
        </p:nvSpPr>
        <p:spPr>
          <a:xfrm>
            <a:off x="353367" y="261257"/>
            <a:ext cx="4501661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run in place</a:t>
            </a:r>
          </a:p>
        </p:txBody>
      </p:sp>
    </p:spTree>
    <p:extLst>
      <p:ext uri="{BB962C8B-B14F-4D97-AF65-F5344CB8AC3E}">
        <p14:creationId xmlns:p14="http://schemas.microsoft.com/office/powerpoint/2010/main" val="366143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D357A95-276D-4C28-AEAA-2069396F6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EEA8548-23B8-4637-A080-55BFAEE06D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950" y="3229096"/>
            <a:ext cx="2743200" cy="2876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D1816-DECD-44EA-8AB9-FADB7B75351D}"/>
              </a:ext>
            </a:extLst>
          </p:cNvPr>
          <p:cNvSpPr txBox="1"/>
          <p:nvPr/>
        </p:nvSpPr>
        <p:spPr>
          <a:xfrm>
            <a:off x="9182100" y="46958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ahoma"/>
                <a:ea typeface="Tahoma"/>
                <a:cs typeface="Calibri"/>
              </a:rPr>
              <a:t>You--&gt;</a:t>
            </a:r>
            <a:endParaRPr lang="en-US" b="1" dirty="0">
              <a:latin typeface="Tahoma"/>
              <a:ea typeface="Tahom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DBEDD-B113-408E-AB4B-E1E93D562D35}"/>
              </a:ext>
            </a:extLst>
          </p:cNvPr>
          <p:cNvSpPr txBox="1"/>
          <p:nvPr/>
        </p:nvSpPr>
        <p:spPr>
          <a:xfrm>
            <a:off x="353367" y="261257"/>
            <a:ext cx="4501661" cy="107721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ACTION: </a:t>
            </a:r>
            <a:r>
              <a:rPr lang="en-US" sz="3200"/>
              <a:t>do 10 jumping jacks</a:t>
            </a:r>
          </a:p>
        </p:txBody>
      </p:sp>
    </p:spTree>
    <p:extLst>
      <p:ext uri="{BB962C8B-B14F-4D97-AF65-F5344CB8AC3E}">
        <p14:creationId xmlns:p14="http://schemas.microsoft.com/office/powerpoint/2010/main" val="125673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BICYCLIST: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>
                <a:latin typeface="Calibri"/>
                <a:cs typeface="Calibri Light"/>
              </a:rPr>
              <a:t>Someone who rides a bicycle.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 dirty="0">
                <a:latin typeface="Calibri"/>
                <a:cs typeface="Calibri Light"/>
              </a:rPr>
              <a:t>Lay on your back and do </a:t>
            </a:r>
            <a:r>
              <a:rPr lang="en-US" sz="2800">
                <a:latin typeface="Calibri"/>
                <a:cs typeface="Calibri Light"/>
              </a:rPr>
              <a:t>bicycle crunches OR move your body like you're riding a bike.</a:t>
            </a:r>
            <a:endParaRPr lang="en-US" sz="2800" dirty="0">
              <a:latin typeface="Calibri"/>
              <a:cs typeface="Calibri Light"/>
            </a:endParaRP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 descr="Velofemmes and Ladies First Ride.jpg">
            <a:extLst>
              <a:ext uri="{FF2B5EF4-FFF2-40B4-BE49-F238E27FC236}">
                <a16:creationId xmlns:a16="http://schemas.microsoft.com/office/drawing/2014/main" id="{E4CD7963-D59C-4CE3-B091-E5F78A03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1"/>
          <a:stretch/>
        </p:blipFill>
        <p:spPr>
          <a:xfrm>
            <a:off x="0" y="452967"/>
            <a:ext cx="6544471" cy="43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EDGE: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 dirty="0">
                <a:latin typeface="Calibri"/>
                <a:cs typeface="Calibri Light"/>
              </a:rPr>
              <a:t>A border or outside limit to an area. In this case, where </a:t>
            </a:r>
            <a:r>
              <a:rPr lang="en-US" sz="4000">
                <a:latin typeface="Calibri"/>
                <a:cs typeface="Calibri Light"/>
              </a:rPr>
              <a:t>the sidewalk meets the road. </a:t>
            </a:r>
            <a:endParaRPr lang="en-US" sz="4000" dirty="0">
              <a:latin typeface="Calibri"/>
              <a:cs typeface="Calibri Light"/>
            </a:endParaRPr>
          </a:p>
        </p:txBody>
      </p:sp>
      <p:pic>
        <p:nvPicPr>
          <p:cNvPr id="3" name="Picture 3" descr="Edge.jpg">
            <a:extLst>
              <a:ext uri="{FF2B5EF4-FFF2-40B4-BE49-F238E27FC236}">
                <a16:creationId xmlns:a16="http://schemas.microsoft.com/office/drawing/2014/main" id="{4077261B-485F-4E32-823A-63C4E7FB5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533"/>
            <a:ext cx="6527800" cy="43518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 dirty="0">
                <a:latin typeface="Calibri"/>
                <a:cs typeface="Calibri Light"/>
              </a:rPr>
              <a:t>Raise your hands above your head, </a:t>
            </a:r>
            <a:r>
              <a:rPr lang="en-US" sz="2800">
                <a:latin typeface="Calibri"/>
                <a:cs typeface="Calibri Light"/>
              </a:rPr>
              <a:t>then bring them down and point at an imaginary line in front of you. Repeat.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259" y="279929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SHOULDER: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3200" dirty="0">
                <a:latin typeface="Calibri"/>
                <a:cs typeface="Calibri Light"/>
              </a:rPr>
              <a:t>The edge of the road where cars do not drive. Sometimes a white line separates the shoulder from </a:t>
            </a:r>
            <a:r>
              <a:rPr lang="en-US" sz="3200">
                <a:latin typeface="Calibri"/>
                <a:cs typeface="Calibri Light"/>
              </a:rPr>
              <a:t>the road. Cars also sometimes park in the shoulder. The shoulder is used as a sidewalk if there is no sidewalk. </a:t>
            </a:r>
            <a:endParaRPr lang="en-US" sz="3200" dirty="0">
              <a:latin typeface="Calibri"/>
              <a:cs typeface="Calibri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Twist your body while </a:t>
            </a:r>
            <a:r>
              <a:rPr lang="en-US" sz="2800" dirty="0">
                <a:latin typeface="Calibri"/>
                <a:cs typeface="Calibri Light"/>
              </a:rPr>
              <a:t>brushing each shoulder with the opposite hand.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185657A-C23B-4F27-BA05-DF81CC34EC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51" y="731808"/>
            <a:ext cx="6538822" cy="43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209" y="264689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INTERSECTION: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3600">
                <a:latin typeface="Calibri"/>
                <a:cs typeface="Calibri Light"/>
              </a:rPr>
              <a:t>A place where two or more streets meet and cross each other. </a:t>
            </a:r>
            <a:endParaRPr lang="en-US" sz="3600" dirty="0">
              <a:latin typeface="Calibri"/>
              <a:cs typeface="Calibri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Do five jumping jacks.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E9CF0C4-2883-4460-A083-D3816C6D06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2107"/>
            <a:ext cx="6667500" cy="36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209" y="264689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>
                <a:latin typeface="Calibri"/>
                <a:cs typeface="Calibri Light"/>
              </a:rPr>
              <a:t>CROSSWALK: </a:t>
            </a:r>
            <a:r>
              <a:rPr lang="en-US" b="1" dirty="0">
                <a:latin typeface="Calibri"/>
                <a:cs typeface="Calibri Light"/>
              </a:rPr>
              <a:t/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3600">
                <a:latin typeface="Calibri"/>
                <a:cs typeface="Calibri Light"/>
              </a:rPr>
              <a:t>Any part of an intersection, either marked with white lines or unmarked, that is for pedestrians to cross the road. </a:t>
            </a:r>
            <a:endParaRPr lang="en-US" sz="3600" dirty="0">
              <a:latin typeface="Calibri"/>
              <a:cs typeface="Calibri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Take five steps, then look left-right-left.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39D1116-84FA-4701-AC2D-9E5145B1B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"/>
          <a:stretch/>
        </p:blipFill>
        <p:spPr>
          <a:xfrm>
            <a:off x="0" y="565210"/>
            <a:ext cx="6524631" cy="44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209" y="264689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SIGNAL: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3600" dirty="0">
                <a:latin typeface="Calibri"/>
                <a:cs typeface="Calibri Light"/>
              </a:rPr>
              <a:t>A gesture, picture, or </a:t>
            </a:r>
            <a:r>
              <a:rPr lang="en-US" sz="3600">
                <a:latin typeface="Calibri"/>
                <a:cs typeface="Calibri Light"/>
              </a:rPr>
              <a:t>sound used to give information or instructions.</a:t>
            </a:r>
            <a:endParaRPr lang="en-US" sz="3600" dirty="0">
              <a:latin typeface="Calibri"/>
              <a:cs typeface="Calibri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Skip in place</a:t>
            </a:r>
            <a:r>
              <a:rPr lang="en-US" sz="2800" dirty="0">
                <a:latin typeface="Calibri"/>
                <a:cs typeface="Calibri Light"/>
              </a:rPr>
              <a:t>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7" name="Picture 7" descr="Signal2.jpg">
            <a:extLst>
              <a:ext uri="{FF2B5EF4-FFF2-40B4-BE49-F238E27FC236}">
                <a16:creationId xmlns:a16="http://schemas.microsoft.com/office/drawing/2014/main" id="{17992D39-1E82-4528-89B3-417A630C06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" y="672403"/>
            <a:ext cx="6578320" cy="43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7F67562-5008-4B09-B4E5-6A358EF8D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466344" y="448056"/>
            <a:ext cx="9180576" cy="5952744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1512" y="448056"/>
            <a:ext cx="1920339" cy="2894124"/>
          </a:xfrm>
          <a:prstGeom prst="rect">
            <a:avLst/>
          </a:prstGeom>
          <a:solidFill>
            <a:srgbClr val="30774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1414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418</Words>
  <Application>Microsoft Office PowerPoint</Application>
  <PresentationFormat>Widescreen</PresentationFormat>
  <Paragraphs>53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Wingdings</vt:lpstr>
      <vt:lpstr>office theme</vt:lpstr>
      <vt:lpstr>Youth Pedestrian Safety Lessons</vt:lpstr>
      <vt:lpstr>PEDESTRIAN:  Someone who walks or moves about using a wheelchair.</vt:lpstr>
      <vt:lpstr>BICYCLIST:  Someone who rides a bicycle.</vt:lpstr>
      <vt:lpstr>EDGE:  A border or outside limit to an area. In this case, where the sidewalk meets the road. </vt:lpstr>
      <vt:lpstr>SHOULDER:  The edge of the road where cars do not drive. Sometimes a white line separates the shoulder from the road. Cars also sometimes park in the shoulder. The shoulder is used as a sidewalk if there is no sidewalk. </vt:lpstr>
      <vt:lpstr>INTERSECTION:  A place where two or more streets meet and cross each other. </vt:lpstr>
      <vt:lpstr>CROSSWALK:  Any part of an intersection, either marked with white lines or unmarked, that is for pedestrians to cross the road. </vt:lpstr>
      <vt:lpstr>SIGNAL:  A gesture, picture, or sound used to give information or instructions.</vt:lpstr>
      <vt:lpstr>PowerPoint Presentation</vt:lpstr>
      <vt:lpstr>Day 4: Peatónito Video (3:30 minutes) </vt:lpstr>
      <vt:lpstr>Day 4, Activity 3: Walk to the Park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Wilhelme, Carrie</dc:creator>
  <cp:lastModifiedBy>Wilhelme, Carrie</cp:lastModifiedBy>
  <cp:revision>197</cp:revision>
  <dcterms:created xsi:type="dcterms:W3CDTF">2020-12-10T16:55:17Z</dcterms:created>
  <dcterms:modified xsi:type="dcterms:W3CDTF">2020-12-22T23:03:32Z</dcterms:modified>
</cp:coreProperties>
</file>